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36" r:id="rId1"/>
  </p:sldMasterIdLst>
  <p:notesMasterIdLst>
    <p:notesMasterId r:id="rId18"/>
  </p:notesMasterIdLst>
  <p:handoutMasterIdLst>
    <p:handoutMasterId r:id="rId19"/>
  </p:handoutMasterIdLst>
  <p:sldIdLst>
    <p:sldId id="256" r:id="rId2"/>
    <p:sldId id="354" r:id="rId3"/>
    <p:sldId id="355" r:id="rId4"/>
    <p:sldId id="356" r:id="rId5"/>
    <p:sldId id="357" r:id="rId6"/>
    <p:sldId id="358" r:id="rId7"/>
    <p:sldId id="359" r:id="rId8"/>
    <p:sldId id="368" r:id="rId9"/>
    <p:sldId id="360" r:id="rId10"/>
    <p:sldId id="361" r:id="rId11"/>
    <p:sldId id="362" r:id="rId12"/>
    <p:sldId id="363" r:id="rId13"/>
    <p:sldId id="364" r:id="rId14"/>
    <p:sldId id="365" r:id="rId15"/>
    <p:sldId id="366" r:id="rId16"/>
    <p:sldId id="367" r:id="rId17"/>
  </p:sldIdLst>
  <p:sldSz cx="9144000" cy="6858000" type="screen4x3"/>
  <p:notesSz cx="7315200" cy="9601200"/>
  <p:defaultTextStyle>
    <a:defPPr>
      <a:defRPr lang="en-US"/>
    </a:defPPr>
    <a:lvl1pPr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1pPr>
    <a:lvl2pPr marL="4572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2pPr>
    <a:lvl3pPr marL="9144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3pPr>
    <a:lvl4pPr marL="13716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4pPr>
    <a:lvl5pPr marL="18288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5pPr>
    <a:lvl6pPr marL="2286000" algn="l" defTabSz="914400" rtl="0" eaLnBrk="1" latinLnBrk="0" hangingPunct="1">
      <a:defRPr sz="1200" kern="1200">
        <a:solidFill>
          <a:srgbClr val="000000"/>
        </a:solidFill>
        <a:latin typeface="Arial" pitchFamily="34" charset="0"/>
        <a:ea typeface="+mn-ea"/>
        <a:cs typeface="+mn-cs"/>
        <a:sym typeface="Arial" pitchFamily="34" charset="0"/>
      </a:defRPr>
    </a:lvl6pPr>
    <a:lvl7pPr marL="2743200" algn="l" defTabSz="914400" rtl="0" eaLnBrk="1" latinLnBrk="0" hangingPunct="1">
      <a:defRPr sz="1200" kern="1200">
        <a:solidFill>
          <a:srgbClr val="000000"/>
        </a:solidFill>
        <a:latin typeface="Arial" pitchFamily="34" charset="0"/>
        <a:ea typeface="+mn-ea"/>
        <a:cs typeface="+mn-cs"/>
        <a:sym typeface="Arial" pitchFamily="34" charset="0"/>
      </a:defRPr>
    </a:lvl7pPr>
    <a:lvl8pPr marL="3200400" algn="l" defTabSz="914400" rtl="0" eaLnBrk="1" latinLnBrk="0" hangingPunct="1">
      <a:defRPr sz="1200" kern="1200">
        <a:solidFill>
          <a:srgbClr val="000000"/>
        </a:solidFill>
        <a:latin typeface="Arial" pitchFamily="34" charset="0"/>
        <a:ea typeface="+mn-ea"/>
        <a:cs typeface="+mn-cs"/>
        <a:sym typeface="Arial" pitchFamily="34" charset="0"/>
      </a:defRPr>
    </a:lvl8pPr>
    <a:lvl9pPr marL="3657600" algn="l" defTabSz="914400" rtl="0" eaLnBrk="1" latinLnBrk="0" hangingPunct="1">
      <a:defRPr sz="1200" kern="1200">
        <a:solidFill>
          <a:srgbClr val="000000"/>
        </a:solidFill>
        <a:latin typeface="Arial" pitchFamily="34" charset="0"/>
        <a:ea typeface="+mn-ea"/>
        <a:cs typeface="+mn-cs"/>
        <a:sym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FF"/>
    <a:srgbClr val="9999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16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a:defRPr sz="1300">
                <a:latin typeface="Arial" charset="0"/>
                <a:sym typeface="Arial" charset="0"/>
              </a:defRPr>
            </a:lvl1pPr>
          </a:lstStyle>
          <a:p>
            <a:pPr>
              <a:defRPr/>
            </a:pPr>
            <a:r>
              <a:rPr lang="en-US"/>
              <a:t>Introduction</a:t>
            </a:r>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a:defRPr sz="1300">
                <a:latin typeface="Arial" charset="0"/>
                <a:sym typeface="Arial" charset="0"/>
              </a:defRPr>
            </a:lvl1pPr>
          </a:lstStyle>
          <a:p>
            <a:pPr>
              <a:defRPr/>
            </a:pPr>
            <a:fld id="{90C091E2-A608-4627-B6BE-8E33650D0023}" type="datetime1">
              <a:rPr lang="en-US"/>
              <a:pPr>
                <a:defRPr/>
              </a:pPr>
              <a:t>9/15/2011</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a:defRPr sz="1300">
                <a:latin typeface="Arial" charset="0"/>
                <a:sym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6661" tIns="48331" rIns="96661" bIns="48331" rtlCol="0" anchor="b"/>
          <a:lstStyle>
            <a:lvl1pPr algn="r">
              <a:defRPr sz="1300">
                <a:latin typeface="Arial" charset="0"/>
                <a:sym typeface="Arial" charset="0"/>
              </a:defRPr>
            </a:lvl1pPr>
          </a:lstStyle>
          <a:p>
            <a:pPr>
              <a:defRPr/>
            </a:pPr>
            <a:fld id="{1ECF1927-E5DD-40FE-8EFC-FC65C408F3FA}" type="slidenum">
              <a:rPr lang="en-US"/>
              <a:pPr>
                <a:defRPr/>
              </a:pPr>
              <a:t>‹#›</a:t>
            </a:fld>
            <a:endParaRPr lang="en-US"/>
          </a:p>
        </p:txBody>
      </p:sp>
    </p:spTree>
    <p:extLst>
      <p:ext uri="{BB962C8B-B14F-4D97-AF65-F5344CB8AC3E}">
        <p14:creationId xmlns:p14="http://schemas.microsoft.com/office/powerpoint/2010/main" val="1169035894"/>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a:solidFill>
                  <a:schemeClr val="tx1"/>
                </a:solidFill>
                <a:latin typeface="Arial" charset="0"/>
                <a:sym typeface="Arial" charset="0"/>
              </a:defRPr>
            </a:lvl1pPr>
          </a:lstStyle>
          <a:p>
            <a:pPr>
              <a:defRPr/>
            </a:pPr>
            <a:r>
              <a:rPr lang="en-US"/>
              <a:t>Introduction</a:t>
            </a:r>
          </a:p>
        </p:txBody>
      </p:sp>
      <p:sp>
        <p:nvSpPr>
          <p:cNvPr id="36867"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a:solidFill>
                  <a:schemeClr val="tx1"/>
                </a:solidFill>
                <a:latin typeface="Arial" charset="0"/>
                <a:sym typeface="Arial" charset="0"/>
              </a:defRPr>
            </a:lvl1pPr>
          </a:lstStyle>
          <a:p>
            <a:pPr>
              <a:defRPr/>
            </a:pPr>
            <a:fld id="{28512235-BA12-4D68-A667-F28CB8ECE4E1}" type="datetime1">
              <a:rPr lang="en-US"/>
              <a:pPr>
                <a:defRPr/>
              </a:pPr>
              <a:t>9/15/2011</a:t>
            </a:fld>
            <a:endParaRPr lang="en-US"/>
          </a:p>
        </p:txBody>
      </p:sp>
      <p:sp>
        <p:nvSpPr>
          <p:cNvPr id="6246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36869"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6870"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a:solidFill>
                  <a:schemeClr val="tx1"/>
                </a:solidFill>
                <a:latin typeface="Arial" charset="0"/>
                <a:sym typeface="Arial" charset="0"/>
              </a:defRPr>
            </a:lvl1pPr>
          </a:lstStyle>
          <a:p>
            <a:pPr>
              <a:defRPr/>
            </a:pPr>
            <a:endParaRPr lang="en-US"/>
          </a:p>
        </p:txBody>
      </p:sp>
      <p:sp>
        <p:nvSpPr>
          <p:cNvPr id="36871"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a:solidFill>
                  <a:schemeClr val="tx1"/>
                </a:solidFill>
                <a:latin typeface="Arial" charset="0"/>
                <a:sym typeface="Arial" charset="0"/>
              </a:defRPr>
            </a:lvl1pPr>
          </a:lstStyle>
          <a:p>
            <a:pPr>
              <a:defRPr/>
            </a:pPr>
            <a:fld id="{D31CB347-1283-430A-92B6-D5042D339340}" type="slidenum">
              <a:rPr lang="en-US"/>
              <a:pPr>
                <a:defRPr/>
              </a:pPr>
              <a:t>‹#›</a:t>
            </a:fld>
            <a:endParaRPr lang="en-US"/>
          </a:p>
        </p:txBody>
      </p:sp>
    </p:spTree>
    <p:extLst>
      <p:ext uri="{BB962C8B-B14F-4D97-AF65-F5344CB8AC3E}">
        <p14:creationId xmlns:p14="http://schemas.microsoft.com/office/powerpoint/2010/main" val="1975332409"/>
      </p:ext>
    </p:extLst>
  </p:cSld>
  <p:clrMap bg1="lt1" tx1="dk1" bg2="lt2" tx2="dk2" accent1="accent1" accent2="accent2" accent3="accent3" accent4="accent4" accent5="accent5" accent6="accent6" hlink="hlink" folHlink="folHlink"/>
  <p:hf ftr="0"/>
  <p:notesStyle>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63492" name="Slide Number Placeholder 3"/>
          <p:cNvSpPr>
            <a:spLocks noGrp="1"/>
          </p:cNvSpPr>
          <p:nvPr>
            <p:ph type="sldNum" sz="quarter" idx="5"/>
          </p:nvPr>
        </p:nvSpPr>
        <p:spPr>
          <a:noFill/>
        </p:spPr>
        <p:txBody>
          <a:bodyPr/>
          <a:lstStyle/>
          <a:p>
            <a:fld id="{A3D2F0C2-473C-44A5-9B6D-91985D0DC69F}" type="slidenum">
              <a:rPr lang="en-US" smtClean="0">
                <a:latin typeface="Arial" pitchFamily="34" charset="0"/>
                <a:sym typeface="Arial" pitchFamily="34" charset="0"/>
              </a:rPr>
              <a:pPr/>
              <a:t>1</a:t>
            </a:fld>
            <a:endParaRPr lang="en-US" smtClean="0">
              <a:latin typeface="Arial" pitchFamily="34" charset="0"/>
              <a:sym typeface="Arial" pitchFamily="34" charset="0"/>
            </a:endParaRPr>
          </a:p>
        </p:txBody>
      </p:sp>
      <p:sp>
        <p:nvSpPr>
          <p:cNvPr id="63493" name="Date Placeholder 4"/>
          <p:cNvSpPr>
            <a:spLocks noGrp="1"/>
          </p:cNvSpPr>
          <p:nvPr>
            <p:ph type="dt" sz="quarter" idx="1"/>
          </p:nvPr>
        </p:nvSpPr>
        <p:spPr>
          <a:noFill/>
        </p:spPr>
        <p:txBody>
          <a:bodyPr/>
          <a:lstStyle/>
          <a:p>
            <a:fld id="{BD79AEC5-2634-4126-9DBA-89831FBD5908}" type="datetime1">
              <a:rPr lang="en-US" smtClean="0">
                <a:latin typeface="Arial" pitchFamily="34" charset="0"/>
                <a:sym typeface="Arial" pitchFamily="34" charset="0"/>
              </a:rPr>
              <a:pPr/>
              <a:t>9/15/2011</a:t>
            </a:fld>
            <a:endParaRPr lang="en-US" smtClean="0">
              <a:latin typeface="Arial" pitchFamily="34" charset="0"/>
              <a:sym typeface="Arial" pitchFamily="34" charset="0"/>
            </a:endParaRPr>
          </a:p>
        </p:txBody>
      </p:sp>
      <p:sp>
        <p:nvSpPr>
          <p:cNvPr id="63494" name="Header Placeholder 5"/>
          <p:cNvSpPr>
            <a:spLocks noGrp="1"/>
          </p:cNvSpPr>
          <p:nvPr>
            <p:ph type="hdr" sz="quarter"/>
          </p:nvPr>
        </p:nvSpPr>
        <p:spPr>
          <a:noFill/>
        </p:spPr>
        <p:txBody>
          <a:bodyPr/>
          <a:lstStyle/>
          <a:p>
            <a:r>
              <a:rPr lang="en-US" smtClean="0">
                <a:latin typeface="Arial" pitchFamily="34" charset="0"/>
                <a:sym typeface="Arial" pitchFamily="34" charset="0"/>
              </a:rPr>
              <a:t>Introduction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Slide Number Placeholder 5"/>
          <p:cNvSpPr>
            <a:spLocks noGrp="1"/>
          </p:cNvSpPr>
          <p:nvPr>
            <p:ph type="sldNum" sz="quarter" idx="10"/>
          </p:nvPr>
        </p:nvSpPr>
        <p:spPr/>
        <p:txBody>
          <a:bodyPr/>
          <a:lstStyle>
            <a:lvl1pPr>
              <a:defRPr/>
            </a:lvl1pPr>
          </a:lstStyle>
          <a:p>
            <a:pPr>
              <a:defRPr/>
            </a:pPr>
            <a:fld id="{E504F677-F983-4E26-828E-C38EDC3C809F}" type="slidenum">
              <a:rPr lang="en-US"/>
              <a:pPr>
                <a:defRPr/>
              </a:pPr>
              <a:t>‹#›</a:t>
            </a:fld>
            <a:endParaRPr 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577CFD17-3C81-4099-A595-454844BC2764}" type="slidenum">
              <a:rPr lang="en-US"/>
              <a:pPr>
                <a:defRPr/>
              </a:pPr>
              <a:t>‹#›</a:t>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pPr>
              <a:defRPr/>
            </a:pPr>
            <a:fld id="{1F48C8D9-F510-4112-928C-C16CD9F74411}" type="slidenum">
              <a:rPr lang="en-US"/>
              <a:pPr>
                <a:defRPr/>
              </a:pPr>
              <a:t>‹#›</a:t>
            </a:fld>
            <a:endParaRPr 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2BDEA8A0-DFF0-4EC8-9630-F4035E457B1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pPr>
              <a:defRPr/>
            </a:pPr>
            <a:fld id="{993643FF-F44F-4D81-807C-85B47B2D7F39}"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p:txBody>
          <a:bodyPr/>
          <a:lstStyle>
            <a:lvl1pPr>
              <a:defRPr/>
            </a:lvl1pPr>
          </a:lstStyle>
          <a:p>
            <a:pPr>
              <a:defRPr/>
            </a:pPr>
            <a:fld id="{95BEF56C-AF86-4BAB-AAC0-1AA87808C526}" type="slidenum">
              <a:rPr lang="en-US"/>
              <a:pPr>
                <a:defRPr/>
              </a:pPr>
              <a:t>‹#›</a:t>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pPr>
              <a:defRPr/>
            </a:pPr>
            <a:fld id="{D42789A6-B051-4229-9384-01EA4656BA4B}" type="slidenum">
              <a:rPr lang="en-US"/>
              <a:pPr>
                <a:defRPr/>
              </a:pPr>
              <a:t>‹#›</a:t>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AE3A6E46-6942-4D65-AB37-701EDE0ACE79}" type="slidenum">
              <a:rPr lang="en-US"/>
              <a:pPr>
                <a:defRPr/>
              </a:pPr>
              <a:t>‹#›</a:t>
            </a:fld>
            <a:endParaRPr 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C8AA2BA1-AAF9-4C6A-838B-64AEDA3D2577}" type="slidenum">
              <a:rPr lang="en-US"/>
              <a:pPr>
                <a:defRPr/>
              </a:pPr>
              <a:t>‹#›</a:t>
            </a:fld>
            <a:endParaRPr 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CFEFC79-B983-4028-9153-7366798D8250}" type="slidenum">
              <a:rPr lang="en-US"/>
              <a:pPr>
                <a:defRPr/>
              </a:pPr>
              <a:t>‹#›</a:t>
            </a:fld>
            <a:endParaRPr 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FA39082C-1ABA-4872-B621-25FDBFA75B8F}" type="slidenum">
              <a:rPr lang="en-US"/>
              <a:pPr>
                <a:defRPr/>
              </a:pPr>
              <a:t>‹#›</a:t>
            </a:fld>
            <a:endParaRPr 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sym typeface="Arial" charset="0"/>
              </a:defRPr>
            </a:lvl1pPr>
          </a:lstStyle>
          <a:p>
            <a:pPr>
              <a:defRPr/>
            </a:pPr>
            <a:fld id="{38BDE7D5-B752-4F17-8762-346D0757601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w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1"/>
          <p:cNvSpPr>
            <a:spLocks noGrp="1" noChangeArrowheads="1"/>
          </p:cNvSpPr>
          <p:nvPr>
            <p:ph type="title"/>
          </p:nvPr>
        </p:nvSpPr>
        <p:spPr>
          <a:xfrm>
            <a:off x="685800" y="2039938"/>
            <a:ext cx="7772400" cy="1465262"/>
          </a:xfrm>
        </p:spPr>
        <p:txBody>
          <a:bodyPr lIns="38100" tIns="38100" rIns="1099" bIns="38100" rtlCol="0" anchor="b">
            <a:normAutofit/>
          </a:bodyPr>
          <a:lstStyle/>
          <a:p>
            <a:pPr algn="r" eaLnBrk="1" fontAlgn="auto" hangingPunct="1">
              <a:lnSpc>
                <a:spcPct val="93000"/>
              </a:lnSpc>
              <a:spcAft>
                <a:spcPts val="0"/>
              </a:spcAft>
              <a:tabLst>
                <a:tab pos="50800" algn="l"/>
                <a:tab pos="508000" algn="l"/>
                <a:tab pos="965200" algn="l"/>
                <a:tab pos="1422400" algn="l"/>
                <a:tab pos="1879600" algn="l"/>
                <a:tab pos="2336800" algn="l"/>
                <a:tab pos="2794000" algn="l"/>
                <a:tab pos="3251200" algn="l"/>
                <a:tab pos="3708400" algn="l"/>
                <a:tab pos="4165600" algn="l"/>
                <a:tab pos="4622800" algn="l"/>
                <a:tab pos="5080000" algn="l"/>
                <a:tab pos="5537200" algn="l"/>
                <a:tab pos="5994400" algn="l"/>
                <a:tab pos="6451600" algn="l"/>
                <a:tab pos="6908800" algn="l"/>
                <a:tab pos="7366000" algn="l"/>
                <a:tab pos="7823200" algn="l"/>
                <a:tab pos="8280400" algn="l"/>
                <a:tab pos="8737600" algn="l"/>
                <a:tab pos="9194800" algn="l"/>
                <a:tab pos="10071100" algn="l"/>
              </a:tabLst>
              <a:defRPr/>
            </a:pPr>
            <a:r>
              <a:rPr lang="en-US" smtClean="0"/>
              <a:t>Section 2.3Direct </a:t>
            </a:r>
            <a:r>
              <a:rPr lang="en-US" dirty="0" smtClean="0"/>
              <a:t>Attacks on </a:t>
            </a:r>
            <a:br>
              <a:rPr lang="en-US" dirty="0" smtClean="0"/>
            </a:br>
            <a:r>
              <a:rPr lang="en-US" dirty="0" smtClean="0"/>
              <a:t>Computational Devices</a:t>
            </a:r>
          </a:p>
        </p:txBody>
      </p:sp>
      <p:sp>
        <p:nvSpPr>
          <p:cNvPr id="3074" name="Slide Number Placeholder 3"/>
          <p:cNvSpPr>
            <a:spLocks noGrp="1"/>
          </p:cNvSpPr>
          <p:nvPr>
            <p:ph type="sldNum" sz="quarter" idx="10"/>
          </p:nvPr>
        </p:nvSpPr>
        <p:spPr/>
        <p:txBody>
          <a:bodyPr/>
          <a:lstStyle/>
          <a:p>
            <a:pPr>
              <a:defRPr/>
            </a:pPr>
            <a:fld id="{E0D8912C-2304-42C0-BDEE-437839B1727E}" type="slidenum">
              <a:rPr lang="en-US"/>
              <a:pPr>
                <a:defRPr/>
              </a:pPr>
              <a:t>1</a:t>
            </a:fld>
            <a:endParaRPr 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Emanation Blockage</a:t>
            </a:r>
            <a:endParaRPr lang="en-US" dirty="0"/>
          </a:p>
        </p:txBody>
      </p:sp>
      <p:sp>
        <p:nvSpPr>
          <p:cNvPr id="3" name="Content Placeholder 2"/>
          <p:cNvSpPr>
            <a:spLocks noGrp="1"/>
          </p:cNvSpPr>
          <p:nvPr>
            <p:ph idx="1"/>
          </p:nvPr>
        </p:nvSpPr>
        <p:spPr/>
        <p:txBody>
          <a:bodyPr/>
          <a:lstStyle/>
          <a:p>
            <a:r>
              <a:rPr lang="en-US" sz="2800" dirty="0" smtClean="0"/>
              <a:t>To block visible light emanations, we can enclose sensitive equipment in a windowless room.</a:t>
            </a:r>
          </a:p>
          <a:p>
            <a:r>
              <a:rPr lang="en-US" sz="2800" dirty="0" smtClean="0"/>
              <a:t> To block acoustic emanations, we can enclose sensitive equipment in a room lined with sound-dampening materials.</a:t>
            </a:r>
          </a:p>
          <a:p>
            <a:r>
              <a:rPr lang="en-US" sz="2800" dirty="0" smtClean="0"/>
              <a:t> To block electromagnetic emanations in the electrical cords and cables, we can make sure every such cord and cable is well grounded and insulated.</a:t>
            </a:r>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Faraday Cages</a:t>
            </a:r>
            <a:endParaRPr lang="en-US" dirty="0"/>
          </a:p>
        </p:txBody>
      </p:sp>
      <p:sp>
        <p:nvSpPr>
          <p:cNvPr id="3" name="Content Placeholder 2"/>
          <p:cNvSpPr>
            <a:spLocks noGrp="1"/>
          </p:cNvSpPr>
          <p:nvPr>
            <p:ph sz="half" idx="1"/>
          </p:nvPr>
        </p:nvSpPr>
        <p:spPr>
          <a:xfrm>
            <a:off x="457200" y="1371600"/>
            <a:ext cx="4038600" cy="5105400"/>
          </a:xfrm>
        </p:spPr>
        <p:txBody>
          <a:bodyPr/>
          <a:lstStyle/>
          <a:p>
            <a:r>
              <a:rPr lang="en-US" sz="2400" dirty="0" smtClean="0"/>
              <a:t>To block electromagnetic emanations in the air, we can surround sensitive equipment with metallic conductive shielding or a mesh of such material, where the holes in the mesh are smaller than the wavelengths of the electromagnetic radiation we wish to block. </a:t>
            </a:r>
          </a:p>
          <a:p>
            <a:r>
              <a:rPr lang="en-US" sz="2400" dirty="0" smtClean="0"/>
              <a:t>Such an enclosure is known as a </a:t>
            </a:r>
            <a:r>
              <a:rPr lang="en-US" sz="2400" b="1" dirty="0" smtClean="0"/>
              <a:t>Faraday cage.</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11</a:t>
            </a:fld>
            <a:endParaRPr lang="en-US"/>
          </a:p>
        </p:txBody>
      </p:sp>
      <p:pic>
        <p:nvPicPr>
          <p:cNvPr id="2050" name="Picture 2"/>
          <p:cNvPicPr>
            <a:picLocks noGrp="1" noChangeAspect="1" noChangeArrowheads="1"/>
          </p:cNvPicPr>
          <p:nvPr>
            <p:ph sz="half" idx="2"/>
          </p:nvPr>
        </p:nvPicPr>
        <p:blipFill>
          <a:blip r:embed="rId2" cstate="print"/>
          <a:srcRect/>
          <a:stretch>
            <a:fillRect/>
          </a:stretch>
        </p:blipFill>
        <p:spPr bwMode="auto">
          <a:xfrm>
            <a:off x="4800600" y="2286000"/>
            <a:ext cx="4038600" cy="3028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Forensics</a:t>
            </a:r>
            <a:endParaRPr lang="en-US" dirty="0"/>
          </a:p>
        </p:txBody>
      </p:sp>
      <p:sp>
        <p:nvSpPr>
          <p:cNvPr id="3" name="Content Placeholder 2"/>
          <p:cNvSpPr>
            <a:spLocks noGrp="1"/>
          </p:cNvSpPr>
          <p:nvPr>
            <p:ph idx="1"/>
          </p:nvPr>
        </p:nvSpPr>
        <p:spPr/>
        <p:txBody>
          <a:bodyPr/>
          <a:lstStyle/>
          <a:p>
            <a:r>
              <a:rPr lang="en-US" sz="2800" b="1" dirty="0" smtClean="0"/>
              <a:t>Computer forensics </a:t>
            </a:r>
            <a:r>
              <a:rPr lang="en-US" sz="2800" dirty="0" smtClean="0"/>
              <a:t>is the practice of obtaining information contained on an electronic medium, such as computer systems, hard drives, and optical disks, usually for gathering evidence to be used in legal proceedings.</a:t>
            </a:r>
          </a:p>
          <a:p>
            <a:r>
              <a:rPr lang="en-US" sz="2800" dirty="0" smtClean="0"/>
              <a:t>Unfortunately, many of the advanced techniques used by forensic investigators for legal proceedings can also be employed by attackers to uncover sensitive information. </a:t>
            </a:r>
            <a:endParaRPr lang="en-US" sz="28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Forensics</a:t>
            </a:r>
            <a:endParaRPr lang="en-US" dirty="0"/>
          </a:p>
        </p:txBody>
      </p:sp>
      <p:sp>
        <p:nvSpPr>
          <p:cNvPr id="3" name="Content Placeholder 2"/>
          <p:cNvSpPr>
            <a:spLocks noGrp="1"/>
          </p:cNvSpPr>
          <p:nvPr>
            <p:ph idx="1"/>
          </p:nvPr>
        </p:nvSpPr>
        <p:spPr/>
        <p:txBody>
          <a:bodyPr/>
          <a:lstStyle/>
          <a:p>
            <a:r>
              <a:rPr lang="en-US" sz="2800" dirty="0" smtClean="0"/>
              <a:t>Forensic analysis typically involves the physical inspection of the components of a computer, sometimes at the microscopic level, but it can also involve electronic inspection of a computer’s parts as well.</a:t>
            </a:r>
            <a:endParaRPr lang="en-US" sz="28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13</a:t>
            </a:fld>
            <a:endParaRPr lang="en-US" dirty="0"/>
          </a:p>
        </p:txBody>
      </p:sp>
      <p:pic>
        <p:nvPicPr>
          <p:cNvPr id="5" name="Picture 4" descr="02-18.tif"/>
          <p:cNvPicPr>
            <a:picLocks noChangeAspect="1"/>
          </p:cNvPicPr>
          <p:nvPr/>
        </p:nvPicPr>
        <p:blipFill>
          <a:blip r:embed="rId2" cstate="print"/>
          <a:stretch>
            <a:fillRect/>
          </a:stretch>
        </p:blipFill>
        <p:spPr>
          <a:xfrm>
            <a:off x="2288771" y="3505200"/>
            <a:ext cx="4515889" cy="302280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smtClean="0"/>
              <a:t>ATMs</a:t>
            </a:r>
            <a:endParaRPr lang="en-US" dirty="0"/>
          </a:p>
        </p:txBody>
      </p:sp>
      <p:sp>
        <p:nvSpPr>
          <p:cNvPr id="3" name="Content Placeholder 2"/>
          <p:cNvSpPr>
            <a:spLocks noGrp="1"/>
          </p:cNvSpPr>
          <p:nvPr>
            <p:ph sz="half" idx="1"/>
          </p:nvPr>
        </p:nvSpPr>
        <p:spPr>
          <a:xfrm>
            <a:off x="457200" y="914400"/>
            <a:ext cx="8534400" cy="5211763"/>
          </a:xfrm>
        </p:spPr>
        <p:txBody>
          <a:bodyPr/>
          <a:lstStyle/>
          <a:p>
            <a:r>
              <a:rPr lang="en-US" dirty="0" smtClean="0"/>
              <a:t>An </a:t>
            </a:r>
            <a:r>
              <a:rPr lang="en-US" b="1" dirty="0" smtClean="0"/>
              <a:t>automatic teller machine (ATM) </a:t>
            </a:r>
            <a:r>
              <a:rPr lang="en-US" dirty="0" smtClean="0"/>
              <a:t>is any device that allows customers of financial institutions to complete withdrawal and deposit transactions without human assistance. </a:t>
            </a:r>
          </a:p>
          <a:p>
            <a:r>
              <a:rPr lang="en-US" dirty="0" smtClean="0"/>
              <a:t>Typically, customers insert a magnetic stripe credit or debit card, enter a PIN, and then deposit or withdraw cash from their account. </a:t>
            </a:r>
          </a:p>
          <a:p>
            <a:r>
              <a:rPr lang="en-US" dirty="0" smtClean="0"/>
              <a:t>The ATM has an internal cryptographic processor that encrypts the entered PIN and compares it to an encrypted PIN stored on the card (only for older systems that are not connected to a network) or in a remote database.</a:t>
            </a:r>
            <a:endParaRPr lang="en-US"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14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ATMs</a:t>
            </a:r>
            <a:endParaRPr lang="en-US" dirty="0"/>
          </a:p>
        </p:txBody>
      </p:sp>
      <p:sp>
        <p:nvSpPr>
          <p:cNvPr id="3" name="Content Placeholder 2"/>
          <p:cNvSpPr>
            <a:spLocks noGrp="1"/>
          </p:cNvSpPr>
          <p:nvPr>
            <p:ph sz="half" idx="1"/>
          </p:nvPr>
        </p:nvSpPr>
        <p:spPr>
          <a:xfrm>
            <a:off x="457200" y="1219200"/>
            <a:ext cx="8534400" cy="4906963"/>
          </a:xfrm>
        </p:spPr>
        <p:txBody>
          <a:bodyPr/>
          <a:lstStyle/>
          <a:p>
            <a:r>
              <a:rPr lang="en-US" sz="2400" dirty="0" smtClean="0"/>
              <a:t>To ensure the confidentiality of customer transactions, each ATM has a cryptographic processor that encrypts all incoming and outgoing information, starting the moment a customer enters their PIN. </a:t>
            </a:r>
          </a:p>
          <a:p>
            <a:r>
              <a:rPr lang="en-US" sz="2400" dirty="0" smtClean="0"/>
              <a:t>The current industry standard for ATM transactions is the </a:t>
            </a:r>
            <a:r>
              <a:rPr lang="en-US" sz="2400" b="1" dirty="0" smtClean="0"/>
              <a:t>Triple DES (3DES) cryptosystem, </a:t>
            </a:r>
            <a:r>
              <a:rPr lang="en-US" sz="2400" dirty="0" smtClean="0"/>
              <a:t>a legacy symmetric cryptosystem with up to 112 bits of security.</a:t>
            </a:r>
          </a:p>
          <a:p>
            <a:r>
              <a:rPr lang="en-US" sz="2400" dirty="0" smtClean="0"/>
              <a:t>The 3DES secret keys installed on an ATM are either loaded on-site by technicians or downloaded remotely from the ATM vendor. </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15</a:t>
            </a:fld>
            <a:endParaRPr lang="en-US"/>
          </a:p>
        </p:txBody>
      </p:sp>
      <p:grpSp>
        <p:nvGrpSpPr>
          <p:cNvPr id="4" name="Group 11"/>
          <p:cNvGrpSpPr/>
          <p:nvPr/>
        </p:nvGrpSpPr>
        <p:grpSpPr>
          <a:xfrm>
            <a:off x="1524000" y="5181600"/>
            <a:ext cx="6093506" cy="1600200"/>
            <a:chOff x="357521" y="1965994"/>
            <a:chExt cx="7488585" cy="2924385"/>
          </a:xfrm>
        </p:grpSpPr>
        <p:sp>
          <p:nvSpPr>
            <p:cNvPr id="6" name="TextBox 5"/>
            <p:cNvSpPr txBox="1"/>
            <p:nvPr/>
          </p:nvSpPr>
          <p:spPr>
            <a:xfrm>
              <a:off x="6732426" y="4521047"/>
              <a:ext cx="654859" cy="369332"/>
            </a:xfrm>
            <a:prstGeom prst="rect">
              <a:avLst/>
            </a:prstGeom>
            <a:noFill/>
          </p:spPr>
          <p:txBody>
            <a:bodyPr wrap="none" rtlCol="0">
              <a:spAutoFit/>
            </a:bodyPr>
            <a:lstStyle/>
            <a:p>
              <a:r>
                <a:rPr lang="en-US" dirty="0" smtClean="0">
                  <a:latin typeface="Arial" pitchFamily="34" charset="0"/>
                  <a:cs typeface="Arial" pitchFamily="34" charset="0"/>
                </a:rPr>
                <a:t>ATM</a:t>
              </a:r>
              <a:endParaRPr lang="en-US" dirty="0">
                <a:latin typeface="Arial" pitchFamily="34" charset="0"/>
                <a:cs typeface="Arial" pitchFamily="34" charset="0"/>
              </a:endParaRPr>
            </a:p>
          </p:txBody>
        </p:sp>
        <p:sp>
          <p:nvSpPr>
            <p:cNvPr id="7" name="TextBox 6"/>
            <p:cNvSpPr txBox="1"/>
            <p:nvPr/>
          </p:nvSpPr>
          <p:spPr>
            <a:xfrm>
              <a:off x="3612008" y="3427113"/>
              <a:ext cx="1941557" cy="369332"/>
            </a:xfrm>
            <a:prstGeom prst="rect">
              <a:avLst/>
            </a:prstGeom>
            <a:noFill/>
          </p:spPr>
          <p:txBody>
            <a:bodyPr wrap="none" rtlCol="0">
              <a:spAutoFit/>
            </a:bodyPr>
            <a:lstStyle/>
            <a:p>
              <a:r>
                <a:rPr lang="en-US" dirty="0" smtClean="0">
                  <a:latin typeface="Arial" pitchFamily="34" charset="0"/>
                  <a:cs typeface="Arial" pitchFamily="34" charset="0"/>
                </a:rPr>
                <a:t>3DES Encryption</a:t>
              </a:r>
              <a:endParaRPr lang="en-US" dirty="0">
                <a:latin typeface="Arial" pitchFamily="34" charset="0"/>
                <a:cs typeface="Arial" pitchFamily="34" charset="0"/>
              </a:endParaRPr>
            </a:p>
          </p:txBody>
        </p:sp>
        <p:sp>
          <p:nvSpPr>
            <p:cNvPr id="8" name="Left-Right Arrow 7"/>
            <p:cNvSpPr/>
            <p:nvPr/>
          </p:nvSpPr>
          <p:spPr>
            <a:xfrm>
              <a:off x="3425373" y="3027963"/>
              <a:ext cx="2273905" cy="459619"/>
            </a:xfrm>
            <a:prstGeom prst="leftRightArrow">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528587" y="4018988"/>
              <a:ext cx="710451" cy="369332"/>
            </a:xfrm>
            <a:prstGeom prst="rect">
              <a:avLst/>
            </a:prstGeom>
            <a:noFill/>
          </p:spPr>
          <p:txBody>
            <a:bodyPr wrap="none" rtlCol="0">
              <a:spAutoFit/>
            </a:bodyPr>
            <a:lstStyle/>
            <a:p>
              <a:r>
                <a:rPr lang="en-US" dirty="0" smtClean="0">
                  <a:latin typeface="Arial" pitchFamily="34" charset="0"/>
                  <a:cs typeface="Arial" pitchFamily="34" charset="0"/>
                </a:rPr>
                <a:t>Bank</a:t>
              </a:r>
              <a:endParaRPr lang="en-US" dirty="0">
                <a:latin typeface="Arial" pitchFamily="34" charset="0"/>
                <a:cs typeface="Arial" pitchFamily="34" charset="0"/>
              </a:endParaRPr>
            </a:p>
          </p:txBody>
        </p:sp>
        <p:pic>
          <p:nvPicPr>
            <p:cNvPr id="10" name="Picture 9" descr="02-19b.wmf"/>
            <p:cNvPicPr>
              <a:picLocks noChangeAspect="1"/>
            </p:cNvPicPr>
            <p:nvPr/>
          </p:nvPicPr>
          <p:blipFill>
            <a:blip r:embed="rId2" cstate="print"/>
            <a:stretch>
              <a:fillRect/>
            </a:stretch>
          </p:blipFill>
          <p:spPr>
            <a:xfrm>
              <a:off x="357521" y="2079293"/>
              <a:ext cx="3072384" cy="1897339"/>
            </a:xfrm>
            <a:prstGeom prst="rect">
              <a:avLst/>
            </a:prstGeom>
          </p:spPr>
        </p:pic>
        <p:pic>
          <p:nvPicPr>
            <p:cNvPr id="11" name="Picture 10" descr="02-19a.tif"/>
            <p:cNvPicPr>
              <a:picLocks noChangeAspect="1"/>
            </p:cNvPicPr>
            <p:nvPr/>
          </p:nvPicPr>
          <p:blipFill>
            <a:blip r:embed="rId3" cstate="print"/>
            <a:stretch>
              <a:fillRect/>
            </a:stretch>
          </p:blipFill>
          <p:spPr>
            <a:xfrm>
              <a:off x="6285530" y="1965994"/>
              <a:ext cx="1560576" cy="250545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Attacks on ATMs</a:t>
            </a:r>
            <a:endParaRPr lang="en-US" dirty="0"/>
          </a:p>
        </p:txBody>
      </p:sp>
      <p:sp>
        <p:nvSpPr>
          <p:cNvPr id="3" name="Content Placeholder 2"/>
          <p:cNvSpPr>
            <a:spLocks noGrp="1"/>
          </p:cNvSpPr>
          <p:nvPr>
            <p:ph idx="1"/>
          </p:nvPr>
        </p:nvSpPr>
        <p:spPr>
          <a:xfrm>
            <a:off x="457200" y="990600"/>
            <a:ext cx="8229600" cy="5486400"/>
          </a:xfrm>
        </p:spPr>
        <p:txBody>
          <a:bodyPr/>
          <a:lstStyle/>
          <a:p>
            <a:r>
              <a:rPr lang="en-US" sz="2400" b="1" dirty="0" smtClean="0"/>
              <a:t>Lebanese loop: </a:t>
            </a:r>
            <a:r>
              <a:rPr lang="en-US" sz="2400" dirty="0" smtClean="0"/>
              <a:t>A perpetrator inserts this sleeve into the card slot of an ATM. When a customer attempts to make a transaction and inserts their credit card, it sits in the sleeve, out of sight from the customer, who thinks that the machine has malfunctioned. After the customer leaves, the perpetrator can then remove the sleeve with the victim’s card.</a:t>
            </a:r>
          </a:p>
          <a:p>
            <a:r>
              <a:rPr lang="en-US" sz="2400" b="1" dirty="0" smtClean="0"/>
              <a:t>Skimmer:</a:t>
            </a:r>
            <a:r>
              <a:rPr lang="en-US" sz="2400" dirty="0" smtClean="0"/>
              <a:t> a device that reads and stores magnetic stripe information when a card is swiped. An attacker can install a skimmer over the card slot of an ATM and store customers’ credit information without their knowledge. Later, this information can be retrieved and used to make duplicates of the original cards.</a:t>
            </a:r>
          </a:p>
          <a:p>
            <a:r>
              <a:rPr lang="en-US" sz="2400" b="1" dirty="0" smtClean="0"/>
              <a:t>Fake ATMs: </a:t>
            </a:r>
            <a:r>
              <a:rPr lang="en-US" sz="2400" dirty="0" smtClean="0"/>
              <a:t>capture both credit/debit cards and PINs at the same time.</a:t>
            </a:r>
            <a:endParaRPr lang="en-US" sz="24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Environmental Attacks</a:t>
            </a:r>
            <a:endParaRPr lang="en-US" dirty="0"/>
          </a:p>
        </p:txBody>
      </p:sp>
      <p:sp>
        <p:nvSpPr>
          <p:cNvPr id="3" name="Content Placeholder 2"/>
          <p:cNvSpPr>
            <a:spLocks noGrp="1"/>
          </p:cNvSpPr>
          <p:nvPr>
            <p:ph idx="1"/>
          </p:nvPr>
        </p:nvSpPr>
        <p:spPr>
          <a:xfrm>
            <a:off x="457200" y="1219200"/>
            <a:ext cx="8229600" cy="4906963"/>
          </a:xfrm>
        </p:spPr>
        <p:txBody>
          <a:bodyPr/>
          <a:lstStyle/>
          <a:p>
            <a:r>
              <a:rPr lang="en-US" sz="2800" b="1" dirty="0" smtClean="0"/>
              <a:t>Electricity. </a:t>
            </a:r>
            <a:r>
              <a:rPr lang="en-US" sz="2800" dirty="0" smtClean="0"/>
              <a:t>Computing equipment requires electricity to function; hence, it is vital that such equipment has a steady uninterrupted power supply. </a:t>
            </a:r>
          </a:p>
          <a:p>
            <a:r>
              <a:rPr lang="en-US" sz="2800" b="1" dirty="0" smtClean="0"/>
              <a:t>Temperature. </a:t>
            </a:r>
            <a:r>
              <a:rPr lang="en-US" sz="2800" dirty="0" smtClean="0"/>
              <a:t>Computer chips have a natural operating temperature and exceeding that temperature significantly can severely damage them. </a:t>
            </a:r>
          </a:p>
          <a:p>
            <a:r>
              <a:rPr lang="en-US" sz="2800" b="1" dirty="0" smtClean="0"/>
              <a:t>Limited conductance. </a:t>
            </a:r>
            <a:r>
              <a:rPr lang="en-US" sz="2800" dirty="0" smtClean="0"/>
              <a:t>Because computing equipment is electronic, it relies on there being limited conductance in its environment. If random parts of a computer are connected electronically, then that equipment could be damaged by a short circuit (e.g., in a flood).</a:t>
            </a:r>
            <a:endParaRPr lang="en-US" sz="28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Eavesdropping</a:t>
            </a:r>
            <a:endParaRPr lang="en-US" dirty="0"/>
          </a:p>
        </p:txBody>
      </p:sp>
      <p:sp>
        <p:nvSpPr>
          <p:cNvPr id="3" name="Content Placeholder 2"/>
          <p:cNvSpPr>
            <a:spLocks noGrp="1"/>
          </p:cNvSpPr>
          <p:nvPr>
            <p:ph sz="half" idx="1"/>
          </p:nvPr>
        </p:nvSpPr>
        <p:spPr>
          <a:xfrm>
            <a:off x="457200" y="1371600"/>
            <a:ext cx="8534400" cy="4876800"/>
          </a:xfrm>
        </p:spPr>
        <p:txBody>
          <a:bodyPr/>
          <a:lstStyle/>
          <a:p>
            <a:r>
              <a:rPr lang="en-US" sz="2400" b="1" dirty="0" smtClean="0"/>
              <a:t>Eavesdropping</a:t>
            </a:r>
            <a:r>
              <a:rPr lang="en-US" sz="2400" dirty="0" smtClean="0"/>
              <a:t> is the process of secretly listening in on another person’s conversation. </a:t>
            </a:r>
          </a:p>
          <a:p>
            <a:r>
              <a:rPr lang="en-US" sz="2400" dirty="0" smtClean="0"/>
              <a:t>Protection of sensitive information must go beyond computer security and extend to the </a:t>
            </a:r>
            <a:r>
              <a:rPr lang="en-US" sz="2400" b="1" dirty="0" smtClean="0"/>
              <a:t>environment</a:t>
            </a:r>
            <a:r>
              <a:rPr lang="en-US" sz="2400" dirty="0" smtClean="0"/>
              <a:t> in which this information is entered and read. </a:t>
            </a:r>
          </a:p>
          <a:p>
            <a:r>
              <a:rPr lang="en-US" sz="2400" dirty="0" smtClean="0"/>
              <a:t>Simple eavesdropping techniques include </a:t>
            </a:r>
          </a:p>
          <a:p>
            <a:pPr lvl="1"/>
            <a:r>
              <a:rPr lang="en-US" sz="2000" dirty="0" smtClean="0"/>
              <a:t>Using social engineering to allow the attacker to read information over the victim’s shoulder</a:t>
            </a:r>
          </a:p>
          <a:p>
            <a:pPr lvl="1"/>
            <a:r>
              <a:rPr lang="en-US" sz="2000" dirty="0" smtClean="0"/>
              <a:t>Installing small cameras to capture the information as it is being read</a:t>
            </a:r>
          </a:p>
          <a:p>
            <a:pPr lvl="1"/>
            <a:r>
              <a:rPr lang="en-US" sz="2000" dirty="0" smtClean="0"/>
              <a:t>Using binoculars to view a victim’s monitor through an open window. </a:t>
            </a:r>
          </a:p>
          <a:p>
            <a:r>
              <a:rPr lang="en-US" sz="2400" dirty="0" smtClean="0"/>
              <a:t>These direct observation techniques are commonly referred to as </a:t>
            </a:r>
            <a:r>
              <a:rPr lang="en-US" sz="2400" b="1" dirty="0" smtClean="0"/>
              <a:t>shoulder surfing.</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Wiretapping</a:t>
            </a:r>
            <a:endParaRPr lang="en-US" dirty="0"/>
          </a:p>
        </p:txBody>
      </p:sp>
      <p:sp>
        <p:nvSpPr>
          <p:cNvPr id="3" name="Content Placeholder 2"/>
          <p:cNvSpPr>
            <a:spLocks noGrp="1"/>
          </p:cNvSpPr>
          <p:nvPr>
            <p:ph sz="half" idx="1"/>
          </p:nvPr>
        </p:nvSpPr>
        <p:spPr>
          <a:xfrm>
            <a:off x="304800" y="1295400"/>
            <a:ext cx="5715000" cy="5257800"/>
          </a:xfrm>
        </p:spPr>
        <p:txBody>
          <a:bodyPr/>
          <a:lstStyle/>
          <a:p>
            <a:r>
              <a:rPr lang="en-US" sz="2400" dirty="0" smtClean="0"/>
              <a:t>Many communication networks employ the use of inexpensive coaxial copper cables, where information is transmitted via electrical impulses that travel through the cables. </a:t>
            </a:r>
          </a:p>
          <a:p>
            <a:r>
              <a:rPr lang="en-US" sz="2400" dirty="0" smtClean="0"/>
              <a:t>Relatively inexpensive means exist that measure these impulses and can reconstruct the data being transferred through a tapped cable, allowing an attacker to eavesdrop on network traffic. </a:t>
            </a:r>
          </a:p>
          <a:p>
            <a:r>
              <a:rPr lang="en-US" sz="2400" dirty="0" smtClean="0"/>
              <a:t>These </a:t>
            </a:r>
            <a:r>
              <a:rPr lang="en-US" sz="2400" b="1" dirty="0" smtClean="0"/>
              <a:t>wiretapping attacks </a:t>
            </a:r>
            <a:r>
              <a:rPr lang="en-US" sz="2400" dirty="0" smtClean="0"/>
              <a:t>are passive, in that there is no alteration of the signal being transferred, making them extremely difficult to detect.</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4</a:t>
            </a:fld>
            <a:endParaRPr lang="en-US"/>
          </a:p>
        </p:txBody>
      </p:sp>
      <p:pic>
        <p:nvPicPr>
          <p:cNvPr id="6" name="Content Placeholder 5" descr="fig 0 2-14.tif"/>
          <p:cNvPicPr>
            <a:picLocks noGrp="1" noChangeAspect="1"/>
          </p:cNvPicPr>
          <p:nvPr>
            <p:ph sz="half" idx="2"/>
          </p:nvPr>
        </p:nvPicPr>
        <p:blipFill>
          <a:blip r:embed="rId2" cstate="print"/>
          <a:stretch>
            <a:fillRect/>
          </a:stretch>
        </p:blipFill>
        <p:spPr>
          <a:xfrm>
            <a:off x="5970578" y="3153480"/>
            <a:ext cx="2944822" cy="2256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Capture</a:t>
            </a:r>
            <a:endParaRPr lang="en-US" dirty="0"/>
          </a:p>
        </p:txBody>
      </p:sp>
      <p:sp>
        <p:nvSpPr>
          <p:cNvPr id="3" name="Content Placeholder 2"/>
          <p:cNvSpPr>
            <a:spLocks noGrp="1"/>
          </p:cNvSpPr>
          <p:nvPr>
            <p:ph idx="1"/>
          </p:nvPr>
        </p:nvSpPr>
        <p:spPr/>
        <p:txBody>
          <a:bodyPr/>
          <a:lstStyle/>
          <a:p>
            <a:r>
              <a:rPr lang="en-US" dirty="0" smtClean="0"/>
              <a:t>Computer screens emit </a:t>
            </a:r>
            <a:r>
              <a:rPr lang="en-US" b="1" dirty="0" smtClean="0"/>
              <a:t>radio frequencies </a:t>
            </a:r>
            <a:r>
              <a:rPr lang="en-US" dirty="0" smtClean="0"/>
              <a:t>that can be used to detect what is being displayed.</a:t>
            </a:r>
          </a:p>
          <a:p>
            <a:r>
              <a:rPr lang="en-US" b="1" dirty="0" smtClean="0"/>
              <a:t>Visible light </a:t>
            </a:r>
            <a:r>
              <a:rPr lang="en-US" dirty="0" smtClean="0"/>
              <a:t>reflections can also be used to reconstruct a display from its reflection on a wall, coffee mug, or eyeglasses.</a:t>
            </a:r>
          </a:p>
          <a:p>
            <a:r>
              <a:rPr lang="en-US" dirty="0" smtClean="0"/>
              <a:t>Both of these require the attacker to have a receiver close enough to detect the signal.</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Acoustic Emissions</a:t>
            </a:r>
            <a:endParaRPr lang="en-US"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6</a:t>
            </a:fld>
            <a:endParaRPr lang="en-US"/>
          </a:p>
        </p:txBody>
      </p:sp>
      <p:sp>
        <p:nvSpPr>
          <p:cNvPr id="9" name="Content Placeholder 3"/>
          <p:cNvSpPr>
            <a:spLocks noGrp="1"/>
          </p:cNvSpPr>
          <p:nvPr>
            <p:ph sz="half" idx="1"/>
          </p:nvPr>
        </p:nvSpPr>
        <p:spPr>
          <a:xfrm>
            <a:off x="485930" y="1600200"/>
            <a:ext cx="8305800" cy="4525963"/>
          </a:xfrm>
        </p:spPr>
        <p:txBody>
          <a:bodyPr/>
          <a:lstStyle/>
          <a:p>
            <a:r>
              <a:rPr lang="en-US" dirty="0" smtClean="0"/>
              <a:t>Dmitri </a:t>
            </a:r>
            <a:r>
              <a:rPr lang="en-US" dirty="0" err="1" smtClean="0"/>
              <a:t>Asonov</a:t>
            </a:r>
            <a:r>
              <a:rPr lang="en-US" dirty="0" smtClean="0"/>
              <a:t> and </a:t>
            </a:r>
            <a:r>
              <a:rPr lang="en-US" dirty="0" err="1" smtClean="0"/>
              <a:t>Rakesh</a:t>
            </a:r>
            <a:r>
              <a:rPr lang="en-US" dirty="0" smtClean="0"/>
              <a:t> </a:t>
            </a:r>
            <a:r>
              <a:rPr lang="en-US" dirty="0" err="1" smtClean="0"/>
              <a:t>Agrawal</a:t>
            </a:r>
            <a:r>
              <a:rPr lang="en-US" dirty="0" smtClean="0"/>
              <a:t> published a paper in 2004 detailing how an attacker could use an audio recording of a user typing on a keyboard to reconstruct what was typed. </a:t>
            </a:r>
            <a:endParaRPr lang="en-US" dirty="0"/>
          </a:p>
        </p:txBody>
      </p:sp>
      <p:grpSp>
        <p:nvGrpSpPr>
          <p:cNvPr id="14" name="Group 13"/>
          <p:cNvGrpSpPr/>
          <p:nvPr/>
        </p:nvGrpSpPr>
        <p:grpSpPr>
          <a:xfrm>
            <a:off x="4724400" y="4038600"/>
            <a:ext cx="4161885" cy="2599730"/>
            <a:chOff x="1395984" y="1600200"/>
            <a:chExt cx="6499701" cy="4047530"/>
          </a:xfrm>
        </p:grpSpPr>
        <p:pic>
          <p:nvPicPr>
            <p:cNvPr id="11" name="Picture 10" descr="fig 02-15.tif"/>
            <p:cNvPicPr>
              <a:picLocks noChangeAspect="1"/>
            </p:cNvPicPr>
            <p:nvPr/>
          </p:nvPicPr>
          <p:blipFill>
            <a:blip r:embed="rId2" cstate="print"/>
            <a:stretch>
              <a:fillRect/>
            </a:stretch>
          </p:blipFill>
          <p:spPr>
            <a:xfrm>
              <a:off x="1395984" y="1600200"/>
              <a:ext cx="6352032" cy="3474720"/>
            </a:xfrm>
            <a:prstGeom prst="rect">
              <a:avLst/>
            </a:prstGeom>
          </p:spPr>
        </p:pic>
        <p:sp>
          <p:nvSpPr>
            <p:cNvPr id="12" name="TextBox 11"/>
            <p:cNvSpPr txBox="1"/>
            <p:nvPr/>
          </p:nvSpPr>
          <p:spPr>
            <a:xfrm>
              <a:off x="3505200" y="4724400"/>
              <a:ext cx="1871090" cy="923330"/>
            </a:xfrm>
            <a:prstGeom prst="rect">
              <a:avLst/>
            </a:prstGeom>
            <a:noFill/>
          </p:spPr>
          <p:txBody>
            <a:bodyPr wrap="none" rtlCol="0">
              <a:spAutoFit/>
            </a:bodyPr>
            <a:lstStyle/>
            <a:p>
              <a:r>
                <a:rPr lang="en-US" dirty="0" smtClean="0"/>
                <a:t>microphone to </a:t>
              </a:r>
            </a:p>
            <a:p>
              <a:r>
                <a:rPr lang="en-US" dirty="0" smtClean="0"/>
                <a:t>capture keystroke</a:t>
              </a:r>
            </a:p>
            <a:p>
              <a:r>
                <a:rPr lang="en-US" dirty="0" smtClean="0"/>
                <a:t>sounds</a:t>
              </a:r>
              <a:endParaRPr lang="en-US" dirty="0"/>
            </a:p>
          </p:txBody>
        </p:sp>
        <p:sp>
          <p:nvSpPr>
            <p:cNvPr id="13" name="TextBox 12"/>
            <p:cNvSpPr txBox="1"/>
            <p:nvPr/>
          </p:nvSpPr>
          <p:spPr>
            <a:xfrm>
              <a:off x="6172200" y="2362200"/>
              <a:ext cx="1723485" cy="646331"/>
            </a:xfrm>
            <a:prstGeom prst="rect">
              <a:avLst/>
            </a:prstGeom>
            <a:noFill/>
          </p:spPr>
          <p:txBody>
            <a:bodyPr wrap="none" rtlCol="0">
              <a:spAutoFit/>
            </a:bodyPr>
            <a:lstStyle/>
            <a:p>
              <a:r>
                <a:rPr lang="en-US" dirty="0" smtClean="0"/>
                <a:t>sound recording</a:t>
              </a:r>
            </a:p>
            <a:p>
              <a:r>
                <a:rPr lang="en-US" dirty="0" smtClean="0"/>
                <a:t>device</a:t>
              </a:r>
              <a:endParaRPr lang="en-US" dirty="0"/>
            </a:p>
          </p:txBody>
        </p:sp>
      </p:grpSp>
      <p:sp>
        <p:nvSpPr>
          <p:cNvPr id="15" name="Content Placeholder 3"/>
          <p:cNvSpPr>
            <a:spLocks noGrp="1"/>
          </p:cNvSpPr>
          <p:nvPr>
            <p:ph sz="half" idx="2"/>
          </p:nvPr>
        </p:nvSpPr>
        <p:spPr>
          <a:xfrm>
            <a:off x="533400" y="3429000"/>
            <a:ext cx="4267200" cy="3306763"/>
          </a:xfrm>
        </p:spPr>
        <p:txBody>
          <a:bodyPr/>
          <a:lstStyle/>
          <a:p>
            <a:pPr lvl="1"/>
            <a:r>
              <a:rPr lang="en-US" sz="2000" dirty="0" smtClean="0"/>
              <a:t>Each keystroke has minute differences in the sound it produces, and certain keys are known to be pressed more often than others. </a:t>
            </a:r>
          </a:p>
          <a:p>
            <a:pPr lvl="1"/>
            <a:r>
              <a:rPr lang="en-US" sz="2000" dirty="0" smtClean="0"/>
              <a:t>After training an advanced neural network to recognize individual keys, their software recognized an average 79% of all keystrokes.</a:t>
            </a:r>
          </a:p>
          <a:p>
            <a:pPr lvl="1"/>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Hardware </a:t>
            </a:r>
            <a:r>
              <a:rPr lang="en-US" dirty="0" err="1" smtClean="0"/>
              <a:t>Keyloggers</a:t>
            </a:r>
            <a:endParaRPr lang="en-US" dirty="0"/>
          </a:p>
        </p:txBody>
      </p:sp>
      <p:sp>
        <p:nvSpPr>
          <p:cNvPr id="3" name="Content Placeholder 2"/>
          <p:cNvSpPr>
            <a:spLocks noGrp="1"/>
          </p:cNvSpPr>
          <p:nvPr>
            <p:ph sz="half" idx="1"/>
          </p:nvPr>
        </p:nvSpPr>
        <p:spPr>
          <a:xfrm>
            <a:off x="457200" y="1219200"/>
            <a:ext cx="8458200" cy="3733801"/>
          </a:xfrm>
        </p:spPr>
        <p:txBody>
          <a:bodyPr/>
          <a:lstStyle/>
          <a:p>
            <a:r>
              <a:rPr lang="en-US" sz="2400" dirty="0" smtClean="0"/>
              <a:t>A </a:t>
            </a:r>
            <a:r>
              <a:rPr lang="en-US" sz="2400" dirty="0" err="1" smtClean="0"/>
              <a:t>keylogger</a:t>
            </a:r>
            <a:r>
              <a:rPr lang="en-US" sz="2400" dirty="0" smtClean="0"/>
              <a:t> is any means of recording a victim’s keystrokes, typically used to eavesdrop passwords or other sensitive information.</a:t>
            </a:r>
          </a:p>
          <a:p>
            <a:r>
              <a:rPr lang="en-US" sz="2400" dirty="0" smtClean="0"/>
              <a:t>Hardware </a:t>
            </a:r>
            <a:r>
              <a:rPr lang="en-US" sz="2400" dirty="0" err="1" smtClean="0"/>
              <a:t>keyloggers</a:t>
            </a:r>
            <a:r>
              <a:rPr lang="en-US" sz="2400" dirty="0" smtClean="0"/>
              <a:t> are typically small connectors that are installed between a keyboard and a computer.</a:t>
            </a:r>
          </a:p>
          <a:p>
            <a:r>
              <a:rPr lang="en-US" sz="2400" dirty="0" smtClean="0"/>
              <a:t>For example, a USB </a:t>
            </a:r>
            <a:r>
              <a:rPr lang="en-US" sz="2400" dirty="0" err="1" smtClean="0"/>
              <a:t>keylogger</a:t>
            </a:r>
            <a:r>
              <a:rPr lang="en-US" sz="2400" dirty="0" smtClean="0"/>
              <a:t> is a device containing male and female USB connectors, which allow it to be placed between a USB port on a computer and a USB cable coming from a keyboard.</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7</a:t>
            </a:fld>
            <a:endParaRPr lang="en-US"/>
          </a:p>
        </p:txBody>
      </p:sp>
      <p:grpSp>
        <p:nvGrpSpPr>
          <p:cNvPr id="8" name="Group 7"/>
          <p:cNvGrpSpPr/>
          <p:nvPr/>
        </p:nvGrpSpPr>
        <p:grpSpPr>
          <a:xfrm>
            <a:off x="2895600" y="4572000"/>
            <a:ext cx="4191000" cy="2137054"/>
            <a:chOff x="304800" y="1672946"/>
            <a:chExt cx="8534400" cy="3512108"/>
          </a:xfrm>
        </p:grpSpPr>
        <p:pic>
          <p:nvPicPr>
            <p:cNvPr id="6" name="Picture 5" descr="fig 02-16.tif"/>
            <p:cNvPicPr>
              <a:picLocks noChangeAspect="1"/>
            </p:cNvPicPr>
            <p:nvPr/>
          </p:nvPicPr>
          <p:blipFill>
            <a:blip r:embed="rId2" cstate="print"/>
            <a:stretch>
              <a:fillRect/>
            </a:stretch>
          </p:blipFill>
          <p:spPr>
            <a:xfrm>
              <a:off x="304800" y="1672946"/>
              <a:ext cx="8534400" cy="3512108"/>
            </a:xfrm>
            <a:prstGeom prst="rect">
              <a:avLst/>
            </a:prstGeom>
          </p:spPr>
        </p:pic>
        <p:sp>
          <p:nvSpPr>
            <p:cNvPr id="7" name="TextBox 6"/>
            <p:cNvSpPr txBox="1"/>
            <p:nvPr/>
          </p:nvSpPr>
          <p:spPr>
            <a:xfrm rot="19658955">
              <a:off x="3003232" y="2945600"/>
              <a:ext cx="2578860" cy="445836"/>
            </a:xfrm>
            <a:prstGeom prst="rect">
              <a:avLst/>
            </a:prstGeom>
            <a:noFill/>
          </p:spPr>
          <p:txBody>
            <a:bodyPr wrap="none" rtlCol="0">
              <a:spAutoFit/>
            </a:bodyPr>
            <a:lstStyle/>
            <a:p>
              <a:r>
                <a:rPr lang="en-US" sz="1100" dirty="0" smtClean="0"/>
                <a:t>USB </a:t>
              </a:r>
              <a:r>
                <a:rPr lang="en-US" sz="1100" dirty="0" err="1" smtClean="0"/>
                <a:t>Keylogger</a:t>
              </a:r>
              <a:endParaRPr lang="en-US" sz="11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t>
            </a:r>
            <a:r>
              <a:rPr lang="en-US" dirty="0" err="1" smtClean="0"/>
              <a:t>Keyloggers</a:t>
            </a:r>
            <a:endParaRPr lang="en-US" dirty="0"/>
          </a:p>
        </p:txBody>
      </p:sp>
      <p:sp>
        <p:nvSpPr>
          <p:cNvPr id="3" name="Content Placeholder 2"/>
          <p:cNvSpPr>
            <a:spLocks noGrp="1"/>
          </p:cNvSpPr>
          <p:nvPr>
            <p:ph idx="1"/>
          </p:nvPr>
        </p:nvSpPr>
        <p:spPr/>
        <p:txBody>
          <a:bodyPr/>
          <a:lstStyle/>
          <a:p>
            <a:r>
              <a:rPr lang="en-US" dirty="0" smtClean="0"/>
              <a:t>Software planted on a computer that captures keystrokes and periodically ship the results to an email account.</a:t>
            </a:r>
          </a:p>
          <a:p>
            <a:r>
              <a:rPr lang="en-US" dirty="0" smtClean="0"/>
              <a:t>One difficulty is in keeping the running program from being detected because of performance degrading or files showing up when a directory or folder is listed.</a:t>
            </a:r>
          </a:p>
          <a:p>
            <a:r>
              <a:rPr lang="en-US" dirty="0" smtClean="0"/>
              <a:t>Of course, another difficulty is getting the program on the computer.</a:t>
            </a:r>
            <a:endParaRPr lang="en-US"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8</a:t>
            </a:fld>
            <a:endParaRPr lang="en-US"/>
          </a:p>
        </p:txBody>
      </p:sp>
    </p:spTree>
    <p:extLst>
      <p:ext uri="{BB962C8B-B14F-4D97-AF65-F5344CB8AC3E}">
        <p14:creationId xmlns:p14="http://schemas.microsoft.com/office/powerpoint/2010/main" val="142719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TEMPEST</a:t>
            </a:r>
            <a:endParaRPr lang="en-US" dirty="0"/>
          </a:p>
        </p:txBody>
      </p:sp>
      <p:sp>
        <p:nvSpPr>
          <p:cNvPr id="3" name="Content Placeholder 2"/>
          <p:cNvSpPr>
            <a:spLocks noGrp="1"/>
          </p:cNvSpPr>
          <p:nvPr>
            <p:ph idx="1"/>
          </p:nvPr>
        </p:nvSpPr>
        <p:spPr>
          <a:xfrm>
            <a:off x="457200" y="1219200"/>
            <a:ext cx="8229600" cy="3962400"/>
          </a:xfrm>
        </p:spPr>
        <p:txBody>
          <a:bodyPr/>
          <a:lstStyle/>
          <a:p>
            <a:r>
              <a:rPr lang="en-US" sz="2400" b="1" dirty="0" smtClean="0"/>
              <a:t>TEMPEST </a:t>
            </a:r>
            <a:r>
              <a:rPr lang="en-US" sz="2400" dirty="0" smtClean="0"/>
              <a:t>is a U.S. government code word for a set of standards for limiting information-carrying electromagnetic emanations from computing equipment.</a:t>
            </a:r>
          </a:p>
          <a:p>
            <a:r>
              <a:rPr lang="en-US" sz="2400" dirty="0" smtClean="0"/>
              <a:t>TEMPEST establishes three zones or levels of protection:</a:t>
            </a:r>
          </a:p>
          <a:p>
            <a:pPr marL="857250" lvl="1" indent="-457200">
              <a:buFont typeface="+mj-lt"/>
              <a:buAutoNum type="arabicPeriod"/>
            </a:pPr>
            <a:r>
              <a:rPr lang="en-US" sz="2400" dirty="0" smtClean="0"/>
              <a:t>An attacker has almost direct contact with the equipment, such as in an adjacent room or within a meter of the device in the same room.</a:t>
            </a:r>
          </a:p>
          <a:p>
            <a:pPr marL="857250" lvl="1" indent="-457200">
              <a:buFont typeface="+mj-lt"/>
              <a:buAutoNum type="arabicPeriod"/>
            </a:pPr>
            <a:r>
              <a:rPr lang="en-US" sz="2400" dirty="0" smtClean="0"/>
              <a:t>An attacker can get no closer than 20 meters to the equipment or is blocked by a building to have an equivalent amount of attenuation.</a:t>
            </a:r>
          </a:p>
          <a:p>
            <a:pPr marL="857250" lvl="1" indent="-457200">
              <a:buFont typeface="+mj-lt"/>
              <a:buAutoNum type="arabicPeriod"/>
            </a:pPr>
            <a:r>
              <a:rPr lang="en-US" sz="2400" dirty="0" smtClean="0"/>
              <a:t>An attacker can get no closer than 100 meters to the equipment or is blocked by a building to have an equivalent amount of attenuation.</a:t>
            </a:r>
            <a:endParaRPr lang="en-US" sz="24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3535</TotalTime>
  <Pages>0</Pages>
  <Words>1227</Words>
  <Characters>0</Characters>
  <Application>Microsoft Office PowerPoint</Application>
  <PresentationFormat>On-screen Show (4:3)</PresentationFormat>
  <Lines>0</Lines>
  <Paragraphs>91</Paragraphs>
  <Slides>16</Slides>
  <Notes>1</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Section 2.3Direct Attacks on  Computational Devices</vt:lpstr>
      <vt:lpstr>Environmental Attacks</vt:lpstr>
      <vt:lpstr>Eavesdropping</vt:lpstr>
      <vt:lpstr>Wiretapping</vt:lpstr>
      <vt:lpstr>Signal Capture</vt:lpstr>
      <vt:lpstr>Acoustic Emissions</vt:lpstr>
      <vt:lpstr>Hardware Keyloggers</vt:lpstr>
      <vt:lpstr>Software Keyloggers</vt:lpstr>
      <vt:lpstr>TEMPEST</vt:lpstr>
      <vt:lpstr>Emanation Blockage</vt:lpstr>
      <vt:lpstr>Faraday Cages</vt:lpstr>
      <vt:lpstr>Computer Forensics</vt:lpstr>
      <vt:lpstr>Computer Forensics</vt:lpstr>
      <vt:lpstr>ATMs</vt:lpstr>
      <vt:lpstr>ATMs</vt:lpstr>
      <vt:lpstr>Attacks on ATMs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Roberto Tamassia</dc:creator>
  <cp:lastModifiedBy>JWBaker</cp:lastModifiedBy>
  <cp:revision>152</cp:revision>
  <dcterms:modified xsi:type="dcterms:W3CDTF">2011-09-15T23:11:20Z</dcterms:modified>
</cp:coreProperties>
</file>